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D648873E-A4D2-47D1-9B10-DA43AA0283ED}" type="datetimeFigureOut">
              <a:rPr lang="en-US" smtClean="0"/>
              <a:t>7/22/2013</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5A664C8B-8F18-4333-AE1D-C3C2CEE2534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48873E-A4D2-47D1-9B10-DA43AA0283ED}" type="datetimeFigureOut">
              <a:rPr lang="en-US" smtClean="0"/>
              <a:t>7/22/2013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64C8B-8F18-4333-AE1D-C3C2CEE2534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48873E-A4D2-47D1-9B10-DA43AA0283ED}" type="datetimeFigureOut">
              <a:rPr lang="en-US" smtClean="0"/>
              <a:t>7/22/2013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64C8B-8F18-4333-AE1D-C3C2CEE2534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48873E-A4D2-47D1-9B10-DA43AA0283ED}" type="datetimeFigureOut">
              <a:rPr lang="en-US" smtClean="0"/>
              <a:t>7/22/2013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64C8B-8F18-4333-AE1D-C3C2CEE253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48873E-A4D2-47D1-9B10-DA43AA0283ED}" type="datetimeFigureOut">
              <a:rPr lang="en-US" smtClean="0"/>
              <a:t>7/22/2013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664C8B-8F18-4333-AE1D-C3C2CEE2534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648873E-A4D2-47D1-9B10-DA43AA0283ED}" type="datetimeFigureOut">
              <a:rPr lang="en-US" smtClean="0"/>
              <a:t>7/22/2013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664C8B-8F18-4333-AE1D-C3C2CEE25342}"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648873E-A4D2-47D1-9B10-DA43AA0283ED}" type="datetimeFigureOut">
              <a:rPr lang="en-US" smtClean="0"/>
              <a:t>7/22/2013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664C8B-8F18-4333-AE1D-C3C2CEE25342}"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48873E-A4D2-47D1-9B10-DA43AA0283ED}" type="datetimeFigureOut">
              <a:rPr lang="en-US" smtClean="0"/>
              <a:t>7/22/2013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664C8B-8F18-4333-AE1D-C3C2CEE2534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48873E-A4D2-47D1-9B10-DA43AA0283ED}" type="datetimeFigureOut">
              <a:rPr lang="en-US" smtClean="0"/>
              <a:t>7/22/2013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664C8B-8F18-4333-AE1D-C3C2CEE2534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D648873E-A4D2-47D1-9B10-DA43AA0283ED}" type="datetimeFigureOut">
              <a:rPr lang="en-US" smtClean="0"/>
              <a:t>7/22/2013</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5A664C8B-8F18-4333-AE1D-C3C2CEE2534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D648873E-A4D2-47D1-9B10-DA43AA0283ED}" type="datetimeFigureOut">
              <a:rPr lang="en-US" smtClean="0"/>
              <a:t>7/22/2013</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5A664C8B-8F18-4333-AE1D-C3C2CEE2534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D648873E-A4D2-47D1-9B10-DA43AA0283ED}" type="datetimeFigureOut">
              <a:rPr lang="en-US" smtClean="0"/>
              <a:t>7/22/2013</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5A664C8B-8F18-4333-AE1D-C3C2CEE253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The Articles of Confederation </a:t>
            </a:r>
            <a:br>
              <a:rPr lang="en-US" sz="3200" dirty="0" smtClean="0"/>
            </a:br>
            <a:r>
              <a:rPr lang="en-US" sz="3200" dirty="0" smtClean="0">
                <a:solidFill>
                  <a:schemeClr val="accent2">
                    <a:lumMod val="50000"/>
                  </a:schemeClr>
                </a:solidFill>
              </a:rPr>
              <a:t>VS.</a:t>
            </a:r>
            <a:r>
              <a:rPr lang="en-US" sz="3200" dirty="0" smtClean="0"/>
              <a:t> </a:t>
            </a:r>
            <a:br>
              <a:rPr lang="en-US" sz="3200" dirty="0" smtClean="0"/>
            </a:br>
            <a:r>
              <a:rPr lang="en-US" sz="3200" dirty="0" smtClean="0"/>
              <a:t>The United States Constitution</a:t>
            </a:r>
            <a:endParaRPr lang="en-US" sz="3200" dirty="0"/>
          </a:p>
        </p:txBody>
      </p:sp>
      <p:sp>
        <p:nvSpPr>
          <p:cNvPr id="3" name="Subtitle 2"/>
          <p:cNvSpPr>
            <a:spLocks noGrp="1"/>
          </p:cNvSpPr>
          <p:nvPr>
            <p:ph type="subTitle" idx="1"/>
          </p:nvPr>
        </p:nvSpPr>
        <p:spPr/>
        <p:txBody>
          <a:bodyPr/>
          <a:lstStyle/>
          <a:p>
            <a:r>
              <a:rPr lang="en-US" dirty="0" smtClean="0">
                <a:solidFill>
                  <a:schemeClr val="accent2">
                    <a:lumMod val="50000"/>
                  </a:schemeClr>
                </a:solidFill>
                <a:latin typeface="+mj-lt"/>
              </a:rPr>
              <a:t>Characteristics of the National Governments of the United States</a:t>
            </a:r>
            <a:endParaRPr lang="en-US" dirty="0">
              <a:solidFill>
                <a:schemeClr val="accent2">
                  <a:lumMod val="50000"/>
                </a:schemeClr>
              </a:solidFill>
              <a:latin typeface="+mj-lt"/>
            </a:endParaRPr>
          </a:p>
        </p:txBody>
      </p:sp>
    </p:spTree>
    <p:extLst>
      <p:ext uri="{BB962C8B-B14F-4D97-AF65-F5344CB8AC3E}">
        <p14:creationId xmlns:p14="http://schemas.microsoft.com/office/powerpoint/2010/main" val="3370963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US Constitution</a:t>
            </a:r>
            <a:endParaRPr lang="en-US" u="sng" dirty="0"/>
          </a:p>
        </p:txBody>
      </p:sp>
      <p:sp>
        <p:nvSpPr>
          <p:cNvPr id="3" name="Content Placeholder 2"/>
          <p:cNvSpPr>
            <a:spLocks noGrp="1"/>
          </p:cNvSpPr>
          <p:nvPr>
            <p:ph idx="1"/>
          </p:nvPr>
        </p:nvSpPr>
        <p:spPr/>
        <p:txBody>
          <a:bodyPr/>
          <a:lstStyle/>
          <a:p>
            <a:pPr marL="0" indent="0">
              <a:buNone/>
            </a:pPr>
            <a:r>
              <a:rPr lang="en-US" dirty="0" smtClean="0">
                <a:solidFill>
                  <a:schemeClr val="accent2">
                    <a:lumMod val="50000"/>
                  </a:schemeClr>
                </a:solidFill>
                <a:latin typeface="+mj-lt"/>
              </a:rPr>
              <a:t>7.  Three branches of government.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2819400"/>
            <a:ext cx="4953000" cy="3142059"/>
          </a:xfrm>
          <a:prstGeom prst="rect">
            <a:avLst/>
          </a:prstGeom>
        </p:spPr>
      </p:pic>
    </p:spTree>
    <p:extLst>
      <p:ext uri="{BB962C8B-B14F-4D97-AF65-F5344CB8AC3E}">
        <p14:creationId xmlns:p14="http://schemas.microsoft.com/office/powerpoint/2010/main" val="897752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2">
                    <a:lumMod val="50000"/>
                  </a:schemeClr>
                </a:solidFill>
              </a:rPr>
              <a:t>The Articles of Confederation</a:t>
            </a:r>
            <a:endParaRPr lang="en-US" u="sng" dirty="0">
              <a:solidFill>
                <a:schemeClr val="accent2">
                  <a:lumMod val="50000"/>
                </a:schemeClr>
              </a:solidFill>
            </a:endParaRPr>
          </a:p>
        </p:txBody>
      </p:sp>
      <p:sp>
        <p:nvSpPr>
          <p:cNvPr id="3" name="Content Placeholder 2"/>
          <p:cNvSpPr>
            <a:spLocks noGrp="1"/>
          </p:cNvSpPr>
          <p:nvPr>
            <p:ph idx="1"/>
          </p:nvPr>
        </p:nvSpPr>
        <p:spPr/>
        <p:txBody>
          <a:bodyPr/>
          <a:lstStyle/>
          <a:p>
            <a:pPr marL="0" indent="0">
              <a:buNone/>
            </a:pPr>
            <a:r>
              <a:rPr lang="en-US" dirty="0" smtClean="0">
                <a:latin typeface="+mj-lt"/>
              </a:rPr>
              <a:t>8.  States could coin their own money.</a:t>
            </a:r>
            <a:endParaRPr lang="en-US" dirty="0">
              <a:latin typeface="+mj-l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590800"/>
            <a:ext cx="381000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400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US Constitution</a:t>
            </a:r>
            <a:endParaRPr lang="en-US" u="sng" dirty="0"/>
          </a:p>
        </p:txBody>
      </p:sp>
      <p:sp>
        <p:nvSpPr>
          <p:cNvPr id="3" name="Content Placeholder 2"/>
          <p:cNvSpPr>
            <a:spLocks noGrp="1"/>
          </p:cNvSpPr>
          <p:nvPr>
            <p:ph idx="1"/>
          </p:nvPr>
        </p:nvSpPr>
        <p:spPr/>
        <p:txBody>
          <a:bodyPr/>
          <a:lstStyle/>
          <a:p>
            <a:pPr marL="0" indent="0">
              <a:buNone/>
            </a:pPr>
            <a:r>
              <a:rPr lang="en-US" dirty="0" smtClean="0">
                <a:solidFill>
                  <a:schemeClr val="accent2">
                    <a:lumMod val="50000"/>
                  </a:schemeClr>
                </a:solidFill>
                <a:latin typeface="+mj-lt"/>
              </a:rPr>
              <a:t>9.  Only the national government could make money. </a:t>
            </a:r>
            <a:endParaRPr lang="en-US" dirty="0">
              <a:solidFill>
                <a:schemeClr val="accent2">
                  <a:lumMod val="50000"/>
                </a:schemeClr>
              </a:solidFill>
              <a:latin typeface="+mj-l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819400"/>
            <a:ext cx="4416425" cy="2801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9510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2">
                    <a:lumMod val="50000"/>
                  </a:schemeClr>
                </a:solidFill>
              </a:rPr>
              <a:t>The Articles of Confederation</a:t>
            </a:r>
            <a:endParaRPr lang="en-US" u="sng" dirty="0">
              <a:solidFill>
                <a:schemeClr val="accent2">
                  <a:lumMod val="50000"/>
                </a:schemeClr>
              </a:solidFill>
            </a:endParaRPr>
          </a:p>
        </p:txBody>
      </p:sp>
      <p:sp>
        <p:nvSpPr>
          <p:cNvPr id="3" name="Content Placeholder 2"/>
          <p:cNvSpPr>
            <a:spLocks noGrp="1"/>
          </p:cNvSpPr>
          <p:nvPr>
            <p:ph idx="1"/>
          </p:nvPr>
        </p:nvSpPr>
        <p:spPr/>
        <p:txBody>
          <a:bodyPr/>
          <a:lstStyle/>
          <a:p>
            <a:pPr marL="0" indent="0">
              <a:buNone/>
            </a:pPr>
            <a:r>
              <a:rPr lang="en-US" dirty="0" smtClean="0">
                <a:latin typeface="+mj-lt"/>
              </a:rPr>
              <a:t>10.  A loose alliance of independent states.</a:t>
            </a:r>
            <a:endParaRPr lang="en-US" dirty="0">
              <a:latin typeface="+mj-lt"/>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743200"/>
            <a:ext cx="381000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5367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2">
                    <a:lumMod val="50000"/>
                  </a:schemeClr>
                </a:solidFill>
              </a:rPr>
              <a:t>The Articles of Confederation</a:t>
            </a:r>
            <a:endParaRPr lang="en-US" u="sng" dirty="0">
              <a:solidFill>
                <a:schemeClr val="accent2">
                  <a:lumMod val="50000"/>
                </a:schemeClr>
              </a:solidFill>
            </a:endParaRPr>
          </a:p>
        </p:txBody>
      </p:sp>
      <p:sp>
        <p:nvSpPr>
          <p:cNvPr id="3" name="Content Placeholder 2"/>
          <p:cNvSpPr>
            <a:spLocks noGrp="1"/>
          </p:cNvSpPr>
          <p:nvPr>
            <p:ph idx="1"/>
          </p:nvPr>
        </p:nvSpPr>
        <p:spPr/>
        <p:txBody>
          <a:bodyPr/>
          <a:lstStyle/>
          <a:p>
            <a:pPr marL="0" indent="0">
              <a:buNone/>
            </a:pPr>
            <a:r>
              <a:rPr lang="en-US" dirty="0" smtClean="0">
                <a:latin typeface="+mj-lt"/>
              </a:rPr>
              <a:t>11.  A one house legislature</a:t>
            </a:r>
            <a:r>
              <a:rPr lang="en-US" dirty="0" smtClean="0"/>
              <a:t>.</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3145" y="2743200"/>
            <a:ext cx="381000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259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2">
                    <a:lumMod val="50000"/>
                  </a:schemeClr>
                </a:solidFill>
              </a:rPr>
              <a:t>The Articles of Confederation</a:t>
            </a:r>
            <a:endParaRPr lang="en-US" u="sng" dirty="0">
              <a:solidFill>
                <a:schemeClr val="accent2">
                  <a:lumMod val="50000"/>
                </a:schemeClr>
              </a:solidFill>
            </a:endParaRPr>
          </a:p>
        </p:txBody>
      </p:sp>
      <p:sp>
        <p:nvSpPr>
          <p:cNvPr id="3" name="Content Placeholder 2"/>
          <p:cNvSpPr>
            <a:spLocks noGrp="1"/>
          </p:cNvSpPr>
          <p:nvPr>
            <p:ph idx="1"/>
          </p:nvPr>
        </p:nvSpPr>
        <p:spPr/>
        <p:txBody>
          <a:bodyPr/>
          <a:lstStyle/>
          <a:p>
            <a:pPr marL="0" indent="0">
              <a:buNone/>
            </a:pPr>
            <a:r>
              <a:rPr lang="en-US" dirty="0" smtClean="0">
                <a:latin typeface="+mj-lt"/>
              </a:rPr>
              <a:t>12.  Most power held by the states.</a:t>
            </a:r>
            <a:endParaRPr lang="en-US" dirty="0">
              <a:latin typeface="+mj-lt"/>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819399"/>
            <a:ext cx="3347840" cy="282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6954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US Constitution</a:t>
            </a:r>
            <a:endParaRPr lang="en-US" u="sng" dirty="0"/>
          </a:p>
        </p:txBody>
      </p:sp>
      <p:sp>
        <p:nvSpPr>
          <p:cNvPr id="3" name="Content Placeholder 2"/>
          <p:cNvSpPr>
            <a:spLocks noGrp="1"/>
          </p:cNvSpPr>
          <p:nvPr>
            <p:ph idx="1"/>
          </p:nvPr>
        </p:nvSpPr>
        <p:spPr/>
        <p:txBody>
          <a:bodyPr/>
          <a:lstStyle/>
          <a:p>
            <a:pPr marL="0" indent="0">
              <a:buNone/>
            </a:pPr>
            <a:r>
              <a:rPr lang="en-US" dirty="0" smtClean="0">
                <a:solidFill>
                  <a:schemeClr val="accent2">
                    <a:lumMod val="50000"/>
                  </a:schemeClr>
                </a:solidFill>
                <a:latin typeface="+mj-lt"/>
              </a:rPr>
              <a:t>13.  Congress granted the power to tax.</a:t>
            </a:r>
            <a:endParaRPr lang="en-US" dirty="0">
              <a:solidFill>
                <a:schemeClr val="accent2">
                  <a:lumMod val="50000"/>
                </a:schemeClr>
              </a:solidFill>
              <a:latin typeface="+mj-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957945"/>
            <a:ext cx="4303713" cy="2730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0678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US Constitution</a:t>
            </a:r>
            <a:endParaRPr lang="en-US" u="sng" dirty="0"/>
          </a:p>
        </p:txBody>
      </p:sp>
      <p:sp>
        <p:nvSpPr>
          <p:cNvPr id="3" name="Content Placeholder 2"/>
          <p:cNvSpPr>
            <a:spLocks noGrp="1"/>
          </p:cNvSpPr>
          <p:nvPr>
            <p:ph idx="1"/>
          </p:nvPr>
        </p:nvSpPr>
        <p:spPr/>
        <p:txBody>
          <a:bodyPr/>
          <a:lstStyle/>
          <a:p>
            <a:pPr marL="0" indent="0">
              <a:buNone/>
            </a:pPr>
            <a:r>
              <a:rPr lang="en-US" dirty="0" smtClean="0">
                <a:solidFill>
                  <a:schemeClr val="accent2">
                    <a:lumMod val="50000"/>
                  </a:schemeClr>
                </a:solidFill>
                <a:latin typeface="+mj-lt"/>
              </a:rPr>
              <a:t>14.  The national government has the power to regulate trade between the states. </a:t>
            </a:r>
            <a:endParaRPr lang="en-US" dirty="0">
              <a:solidFill>
                <a:schemeClr val="accent2">
                  <a:lumMod val="50000"/>
                </a:schemeClr>
              </a:solidFill>
              <a:latin typeface="+mj-l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048000"/>
            <a:ext cx="4444332"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3987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60000">
            <a:off x="1150433" y="864876"/>
            <a:ext cx="3064827" cy="878646"/>
          </a:xfrm>
        </p:spPr>
        <p:txBody>
          <a:bodyPr/>
          <a:lstStyle/>
          <a:p>
            <a:r>
              <a:rPr lang="en-US" dirty="0" smtClean="0">
                <a:solidFill>
                  <a:schemeClr val="accent2">
                    <a:lumMod val="75000"/>
                  </a:schemeClr>
                </a:solidFill>
              </a:rPr>
              <a:t>A Change in Government</a:t>
            </a:r>
            <a:endParaRPr lang="en-US" dirty="0">
              <a:solidFill>
                <a:schemeClr val="accent2">
                  <a:lumMod val="75000"/>
                </a:schemeClr>
              </a:solidFill>
            </a:endParaRPr>
          </a:p>
        </p:txBody>
      </p:sp>
      <p:sp>
        <p:nvSpPr>
          <p:cNvPr id="6" name="Text Placeholder 5"/>
          <p:cNvSpPr>
            <a:spLocks noGrp="1"/>
          </p:cNvSpPr>
          <p:nvPr>
            <p:ph type="body" sz="half" idx="2"/>
          </p:nvPr>
        </p:nvSpPr>
        <p:spPr>
          <a:xfrm rot="-60000">
            <a:off x="1132465" y="1829273"/>
            <a:ext cx="3048891" cy="3895012"/>
          </a:xfrm>
        </p:spPr>
        <p:txBody>
          <a:bodyPr>
            <a:noAutofit/>
          </a:bodyPr>
          <a:lstStyle/>
          <a:p>
            <a:pPr algn="l"/>
            <a:r>
              <a:rPr lang="en-US" sz="1800" dirty="0" smtClean="0">
                <a:latin typeface="+mj-lt"/>
              </a:rPr>
              <a:t>In 1787, the Founding Fathers were concerned for the future of the nation.  The Articles of Confederation had created a loose confederation of nations, but had not achieved stability for the nation.  Debts remained unpaid, states squabbled with one another, uprisings took place between rich and poor citizens over the way money was regulated, and the Congress had little power to change anything!</a:t>
            </a:r>
            <a:endParaRPr lang="en-US" sz="1800" dirty="0">
              <a:latin typeface="+mj-lt"/>
            </a:endParaRP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54575" y="1452486"/>
            <a:ext cx="3021013" cy="4022879"/>
          </a:xfrm>
        </p:spPr>
      </p:pic>
    </p:spTree>
    <p:extLst>
      <p:ext uri="{BB962C8B-B14F-4D97-AF65-F5344CB8AC3E}">
        <p14:creationId xmlns:p14="http://schemas.microsoft.com/office/powerpoint/2010/main" val="274825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dirty="0" smtClean="0">
                <a:solidFill>
                  <a:schemeClr val="accent2">
                    <a:lumMod val="75000"/>
                  </a:schemeClr>
                </a:solidFill>
              </a:rPr>
              <a:t>The Constitutional Convention: </a:t>
            </a:r>
            <a:br>
              <a:rPr lang="en-US" sz="3600" dirty="0" smtClean="0">
                <a:solidFill>
                  <a:schemeClr val="accent2">
                    <a:lumMod val="75000"/>
                  </a:schemeClr>
                </a:solidFill>
              </a:rPr>
            </a:br>
            <a:r>
              <a:rPr lang="en-US" sz="3600" dirty="0" smtClean="0">
                <a:solidFill>
                  <a:schemeClr val="accent2">
                    <a:lumMod val="75000"/>
                  </a:schemeClr>
                </a:solidFill>
              </a:rPr>
              <a:t>Philadelphia, 1787</a:t>
            </a:r>
            <a:endParaRPr lang="en-US" sz="3600" dirty="0">
              <a:solidFill>
                <a:schemeClr val="accent2">
                  <a:lumMod val="75000"/>
                </a:schemeClr>
              </a:solidFill>
            </a:endParaRPr>
          </a:p>
        </p:txBody>
      </p:sp>
      <p:sp>
        <p:nvSpPr>
          <p:cNvPr id="6" name="Content Placeholder 5"/>
          <p:cNvSpPr>
            <a:spLocks noGrp="1"/>
          </p:cNvSpPr>
          <p:nvPr>
            <p:ph sz="quarter" idx="13"/>
          </p:nvPr>
        </p:nvSpPr>
        <p:spPr/>
        <p:txBody>
          <a:bodyPr>
            <a:normAutofit fontScale="85000" lnSpcReduction="20000"/>
          </a:bodyPr>
          <a:lstStyle/>
          <a:p>
            <a:pPr marL="0" indent="0">
              <a:buNone/>
            </a:pPr>
            <a:r>
              <a:rPr lang="en-US" dirty="0" smtClean="0">
                <a:latin typeface="+mj-lt"/>
              </a:rPr>
              <a:t>After Shays’ Rebellion in 1786, a convention was called for the purpose of revising an amending the Articles of Confederation.  The Constitutional Convention far exceeded its authority when it created the Constitution, but most Americans trusted the men’s motives.  After all George Washington was the presiding officer at the Convention. </a:t>
            </a:r>
            <a:endParaRPr lang="en-US" dirty="0">
              <a:latin typeface="+mj-lt"/>
            </a:endParaRPr>
          </a:p>
        </p:txBody>
      </p:sp>
      <p:pic>
        <p:nvPicPr>
          <p:cNvPr id="10" name="Content Placeholder 9"/>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64075" y="2549525"/>
            <a:ext cx="3200400" cy="2744787"/>
          </a:xfrm>
        </p:spPr>
      </p:pic>
    </p:spTree>
    <p:extLst>
      <p:ext uri="{BB962C8B-B14F-4D97-AF65-F5344CB8AC3E}">
        <p14:creationId xmlns:p14="http://schemas.microsoft.com/office/powerpoint/2010/main" val="397382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The US Constitution</a:t>
            </a:r>
            <a:endParaRPr lang="en-US" u="sng" dirty="0"/>
          </a:p>
        </p:txBody>
      </p:sp>
      <p:sp>
        <p:nvSpPr>
          <p:cNvPr id="6" name="Content Placeholder 5"/>
          <p:cNvSpPr>
            <a:spLocks noGrp="1"/>
          </p:cNvSpPr>
          <p:nvPr>
            <p:ph idx="1"/>
          </p:nvPr>
        </p:nvSpPr>
        <p:spPr/>
        <p:txBody>
          <a:bodyPr/>
          <a:lstStyle/>
          <a:p>
            <a:pPr marL="457200" indent="-457200">
              <a:buFont typeface="+mj-lt"/>
              <a:buAutoNum type="arabicPeriod"/>
            </a:pPr>
            <a:r>
              <a:rPr lang="en-US" dirty="0" smtClean="0">
                <a:solidFill>
                  <a:schemeClr val="accent2">
                    <a:lumMod val="75000"/>
                  </a:schemeClr>
                </a:solidFill>
                <a:latin typeface="+mj-lt"/>
              </a:rPr>
              <a:t>A national government representing all citizens.</a:t>
            </a:r>
            <a:endParaRPr lang="en-US" dirty="0">
              <a:solidFill>
                <a:schemeClr val="accent2">
                  <a:lumMod val="75000"/>
                </a:schemeClr>
              </a:solidFill>
              <a:latin typeface="+mj-lt"/>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6600" y="2590800"/>
            <a:ext cx="4953000" cy="3142059"/>
          </a:xfrm>
          <a:prstGeom prst="rect">
            <a:avLst/>
          </a:prstGeom>
        </p:spPr>
      </p:pic>
    </p:spTree>
    <p:extLst>
      <p:ext uri="{BB962C8B-B14F-4D97-AF65-F5344CB8AC3E}">
        <p14:creationId xmlns:p14="http://schemas.microsoft.com/office/powerpoint/2010/main" val="1607946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u="sng" dirty="0" smtClean="0">
                <a:solidFill>
                  <a:schemeClr val="accent2">
                    <a:lumMod val="75000"/>
                  </a:schemeClr>
                </a:solidFill>
              </a:rPr>
              <a:t>The Articles of Confederation</a:t>
            </a:r>
            <a:endParaRPr lang="en-US" u="sng" dirty="0">
              <a:solidFill>
                <a:schemeClr val="accent2">
                  <a:lumMod val="75000"/>
                </a:schemeClr>
              </a:solidFill>
            </a:endParaRPr>
          </a:p>
        </p:txBody>
      </p:sp>
      <p:sp>
        <p:nvSpPr>
          <p:cNvPr id="6" name="Content Placeholder 5"/>
          <p:cNvSpPr>
            <a:spLocks noGrp="1"/>
          </p:cNvSpPr>
          <p:nvPr>
            <p:ph idx="1"/>
          </p:nvPr>
        </p:nvSpPr>
        <p:spPr/>
        <p:txBody>
          <a:bodyPr/>
          <a:lstStyle/>
          <a:p>
            <a:pPr marL="0" indent="0">
              <a:buNone/>
            </a:pPr>
            <a:r>
              <a:rPr lang="en-US" dirty="0" smtClean="0">
                <a:latin typeface="+mj-lt"/>
              </a:rPr>
              <a:t>2.  No regulation of trade between the states.</a:t>
            </a:r>
            <a:endParaRPr lang="en-US" dirty="0">
              <a:latin typeface="+mj-lt"/>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701636"/>
            <a:ext cx="3810000" cy="3219450"/>
          </a:xfrm>
          <a:prstGeom prst="rect">
            <a:avLst/>
          </a:prstGeom>
        </p:spPr>
      </p:pic>
    </p:spTree>
    <p:extLst>
      <p:ext uri="{BB962C8B-B14F-4D97-AF65-F5344CB8AC3E}">
        <p14:creationId xmlns:p14="http://schemas.microsoft.com/office/powerpoint/2010/main" val="3434707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US Constitution</a:t>
            </a:r>
            <a:endParaRPr lang="en-US" u="sng" dirty="0"/>
          </a:p>
        </p:txBody>
      </p:sp>
      <p:sp>
        <p:nvSpPr>
          <p:cNvPr id="3" name="Content Placeholder 2"/>
          <p:cNvSpPr>
            <a:spLocks noGrp="1"/>
          </p:cNvSpPr>
          <p:nvPr>
            <p:ph idx="1"/>
          </p:nvPr>
        </p:nvSpPr>
        <p:spPr/>
        <p:txBody>
          <a:bodyPr/>
          <a:lstStyle/>
          <a:p>
            <a:pPr marL="0" indent="0">
              <a:buNone/>
            </a:pPr>
            <a:r>
              <a:rPr lang="en-US" dirty="0" smtClean="0">
                <a:solidFill>
                  <a:schemeClr val="accent2">
                    <a:lumMod val="75000"/>
                  </a:schemeClr>
                </a:solidFill>
                <a:latin typeface="+mj-lt"/>
              </a:rPr>
              <a:t>3.  Power shared between the national and state governments.</a:t>
            </a:r>
            <a:endParaRPr lang="en-US" dirty="0">
              <a:solidFill>
                <a:schemeClr val="accent2">
                  <a:lumMod val="75000"/>
                </a:schemeClr>
              </a:solidFill>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061099"/>
            <a:ext cx="4568825" cy="2898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7835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2">
                    <a:lumMod val="75000"/>
                  </a:schemeClr>
                </a:solidFill>
              </a:rPr>
              <a:t>The Articles of Confederation</a:t>
            </a:r>
            <a:endParaRPr lang="en-US" u="sng" dirty="0">
              <a:solidFill>
                <a:schemeClr val="accent2">
                  <a:lumMod val="75000"/>
                </a:schemeClr>
              </a:solidFill>
            </a:endParaRPr>
          </a:p>
        </p:txBody>
      </p:sp>
      <p:sp>
        <p:nvSpPr>
          <p:cNvPr id="3" name="Content Placeholder 2"/>
          <p:cNvSpPr>
            <a:spLocks noGrp="1"/>
          </p:cNvSpPr>
          <p:nvPr>
            <p:ph idx="1"/>
          </p:nvPr>
        </p:nvSpPr>
        <p:spPr/>
        <p:txBody>
          <a:bodyPr/>
          <a:lstStyle/>
          <a:p>
            <a:pPr marL="0" indent="0">
              <a:buNone/>
            </a:pPr>
            <a:r>
              <a:rPr lang="en-US" dirty="0" smtClean="0">
                <a:latin typeface="+mj-lt"/>
              </a:rPr>
              <a:t>4.  Only one branch of government: Congress. </a:t>
            </a:r>
            <a:endParaRPr lang="en-US" dirty="0">
              <a:latin typeface="+mj-lt"/>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2743200"/>
            <a:ext cx="3505200" cy="2961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6258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US Constitution</a:t>
            </a:r>
            <a:endParaRPr lang="en-US" u="sng" dirty="0"/>
          </a:p>
        </p:txBody>
      </p:sp>
      <p:sp>
        <p:nvSpPr>
          <p:cNvPr id="3" name="Content Placeholder 2"/>
          <p:cNvSpPr>
            <a:spLocks noGrp="1"/>
          </p:cNvSpPr>
          <p:nvPr>
            <p:ph idx="1"/>
          </p:nvPr>
        </p:nvSpPr>
        <p:spPr/>
        <p:txBody>
          <a:bodyPr/>
          <a:lstStyle/>
          <a:p>
            <a:pPr marL="0" indent="0">
              <a:buNone/>
            </a:pPr>
            <a:r>
              <a:rPr lang="en-US" dirty="0" smtClean="0">
                <a:solidFill>
                  <a:schemeClr val="accent2">
                    <a:lumMod val="50000"/>
                  </a:schemeClr>
                </a:solidFill>
                <a:latin typeface="+mj-lt"/>
              </a:rPr>
              <a:t>5.  A two-house legislature: the Senate and the House of Representatives. </a:t>
            </a:r>
            <a:endParaRPr lang="en-US" dirty="0">
              <a:solidFill>
                <a:schemeClr val="accent2">
                  <a:lumMod val="50000"/>
                </a:schemeClr>
              </a:solidFill>
              <a:latin typeface="+mj-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958701"/>
            <a:ext cx="4532313" cy="2875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3498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2">
                    <a:lumMod val="50000"/>
                  </a:schemeClr>
                </a:solidFill>
              </a:rPr>
              <a:t>The Articles of Confederation</a:t>
            </a:r>
            <a:endParaRPr lang="en-US" u="sng" dirty="0">
              <a:solidFill>
                <a:schemeClr val="accent2">
                  <a:lumMod val="50000"/>
                </a:schemeClr>
              </a:solidFill>
            </a:endParaRPr>
          </a:p>
        </p:txBody>
      </p:sp>
      <p:sp>
        <p:nvSpPr>
          <p:cNvPr id="3" name="Content Placeholder 2"/>
          <p:cNvSpPr>
            <a:spLocks noGrp="1"/>
          </p:cNvSpPr>
          <p:nvPr>
            <p:ph idx="1"/>
          </p:nvPr>
        </p:nvSpPr>
        <p:spPr/>
        <p:txBody>
          <a:bodyPr/>
          <a:lstStyle/>
          <a:p>
            <a:pPr marL="0" indent="0">
              <a:buNone/>
            </a:pPr>
            <a:r>
              <a:rPr lang="en-US" dirty="0" smtClean="0">
                <a:latin typeface="+mj-lt"/>
              </a:rPr>
              <a:t>6.  Only the states could collect taxes.</a:t>
            </a:r>
            <a:endParaRPr lang="en-US" dirty="0">
              <a:latin typeface="+mj-lt"/>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707766"/>
            <a:ext cx="3581400" cy="3026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12085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38</TotalTime>
  <Words>333</Words>
  <Application>Microsoft Office PowerPoint</Application>
  <PresentationFormat>On-screen Show (4:3)</PresentationFormat>
  <Paragraphs>34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Pushpin</vt:lpstr>
      <vt:lpstr>The Articles of Confederation  VS.  The United States Constitution</vt:lpstr>
      <vt:lpstr>A Change in Government</vt:lpstr>
      <vt:lpstr>The Constitutional Convention:  Philadelphia, 1787</vt:lpstr>
      <vt:lpstr>The US Constitution</vt:lpstr>
      <vt:lpstr>The Articles of Confederation</vt:lpstr>
      <vt:lpstr>The US Constitution</vt:lpstr>
      <vt:lpstr>The Articles of Confederation</vt:lpstr>
      <vt:lpstr>The US Constitution</vt:lpstr>
      <vt:lpstr>The Articles of Confederation</vt:lpstr>
      <vt:lpstr>The US Constitution</vt:lpstr>
      <vt:lpstr>The Articles of Confederation</vt:lpstr>
      <vt:lpstr>The US Constitution</vt:lpstr>
      <vt:lpstr>The Articles of Confederation</vt:lpstr>
      <vt:lpstr>The Articles of Confederation</vt:lpstr>
      <vt:lpstr>The Articles of Confederation</vt:lpstr>
      <vt:lpstr>The US Constitution</vt:lpstr>
      <vt:lpstr>The US Constitution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Articles of Confederation  VS.  The United States Constitution</dc:title>
  <dc:creator>Adam</dc:creator>
  <cp:lastModifiedBy>Adam</cp:lastModifiedBy>
  <cp:revision>4</cp:revision>
  <dcterms:created xsi:type="dcterms:W3CDTF">2013-07-23T02:47:40Z</dcterms:created>
  <dcterms:modified xsi:type="dcterms:W3CDTF">2013-07-23T03:26:29Z</dcterms:modified>
</cp:coreProperties>
</file>